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57" r:id="rId5"/>
    <p:sldId id="261" r:id="rId6"/>
    <p:sldId id="262" r:id="rId7"/>
    <p:sldId id="266" r:id="rId8"/>
    <p:sldId id="264" r:id="rId9"/>
    <p:sldId id="263" r:id="rId10"/>
    <p:sldId id="260" r:id="rId11"/>
    <p:sldId id="265" r:id="rId12"/>
    <p:sldId id="276" r:id="rId13"/>
    <p:sldId id="278" r:id="rId14"/>
    <p:sldId id="267" r:id="rId15"/>
    <p:sldId id="268" r:id="rId16"/>
    <p:sldId id="269" r:id="rId17"/>
    <p:sldId id="270" r:id="rId18"/>
    <p:sldId id="275" r:id="rId19"/>
    <p:sldId id="271" r:id="rId20"/>
    <p:sldId id="279" r:id="rId21"/>
    <p:sldId id="272" r:id="rId22"/>
    <p:sldId id="274" r:id="rId23"/>
    <p:sldId id="273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 varScale="1">
        <p:scale>
          <a:sx n="104" d="100"/>
          <a:sy n="104" d="100"/>
        </p:scale>
        <p:origin x="4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28C4275-9C0C-1749-6B39-D68A3F59B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F4EECBB-3ED6-9944-64A8-59789B6EE5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04F3F7E-822A-4973-A08F-5B554C2B1018}" type="datetimeFigureOut">
              <a:rPr lang="en-GB" altLang="en-US"/>
              <a:pPr/>
              <a:t>12/03/2023</a:t>
            </a:fld>
            <a:endParaRPr lang="en-GB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5F1D333C-EDA2-13CF-8723-2054E28E511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4A432D1-2583-E623-2BCC-598D38751A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481804BC-79BB-8ED8-B01B-E6BFDC0C24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3B0898AF-4576-0008-9E16-297DA4386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11895DB-ECF2-410B-BF2E-1EF02E1AA9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AF1EDB1-5049-1B52-667F-77C48AFAA7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0CF8D9D-2F4E-0895-9BB3-06E30DEBF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5F522DE-DF7D-0080-4C1E-4ED28AF728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29C6A89-D44A-7243-D7E9-18BF03D61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F9067F4-E4A4-0704-A710-88C807AB58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2F0CF6D-46B9-575D-5E2B-E39F3234B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2D4C003-149F-E94E-DE89-15547721C4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C685DFB-CC07-F0C4-A400-42F15E0B5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0FA14ED-FA18-6413-2BC3-EC1C7FA3C3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FCA0395-5B15-3698-E1A8-58A3F6144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1B583AA-5A92-917D-4C97-E0F04406E1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6905397-F9F2-1BFC-7853-CA8E36401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1E2DD7C-1134-CA38-2B67-BF670BC4FD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C494F56-A8D1-6BC5-E022-14759AC91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B285782-2BF2-F33F-85AC-0E3F07673F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4A22879-5995-AE39-7A59-75BDFEF51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0FF029F-A3BA-D150-C19D-9780AD22DF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58C6E98-4F4F-B7AC-3F24-E0599BB57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1A141DE-AF14-E8F5-D469-242E36B3D3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CB24455-1D3A-8D92-16D4-127D65AC1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B84EDE2-B999-DC8F-EA1E-ECD66639E4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5413937-107E-BF24-98F1-FE88CA779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D6EDDB4-A54C-8DF7-A780-868E59EF50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D4CA7B9-0540-4B34-70A6-DE7E35BFD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ECD7EBA-F407-D8D3-93E4-20F5FBD3F6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336BDFF-FF27-C9A9-FB6C-9833817DC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25D8D2A-844D-FA0A-28A5-718FCE4A23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08DDD80-B810-B488-2109-45A95227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AF110CA-E214-6E57-EBA0-5AAA652C73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09C0B4E-55B6-86F8-8B55-05B36D6B5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18FED8F-5270-DC3D-A080-4B2D44CFAA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0E3A8CE-CFE5-A9B1-E854-AC44A51BA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CC6EB079-BED2-B609-A2AB-EE753EA418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02AA9AB9-CC9D-F987-6ACE-2810C9753B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7428CF1F-80B9-77F8-249D-90A5031B344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6360C8A-919A-49ED-83B0-D23476E81C64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24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688062E-69E2-9D6E-11D0-162DF03F7B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C39BC69-32F5-07DA-0D87-E1184533B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6ED83F5-8F52-4380-9309-3CA8AE711B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A6215AE-9D98-DC07-9169-F56B46FDD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9B832CB-7975-607D-41F7-32E9AC9293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CFF048-D694-77C0-1626-2F36FFCC5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692C750-9924-862F-7B20-2923A1397E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25459F9-43CC-D2C7-D542-552DDD447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32D2288-2471-C37A-CD08-6865022DFB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67CE52B-5A55-DC6E-4B9D-445A981D4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C9A160D-8668-FE0A-5E28-73EFC84522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305AED2-C931-C09E-C418-8A238EA74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AB8002D-A55D-5CE5-576D-4CEC85138C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BBCB9EF-77C6-5744-B2C7-025878F2E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D7035-6975-597E-AA93-DA629443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32E5-1641-4BE9-B989-E12514393E8D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749CD-A9D7-5599-FD13-1DD1052C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B10FE-BC8D-B153-C509-2B0C3263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25E93-A715-451E-9353-A0F873F2B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83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786FC-8D5B-74A4-BC81-0B761665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596B-83C8-4370-9C52-C4CB06DB9B6F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CF145-4421-7E8A-883C-6FF7B5FC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286B2-B612-1D54-DECE-106EDBF6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3D8CE-F0B0-4920-80FD-5865CC248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24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D489C-188C-A412-693C-B016BF53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BE7A-53CD-4338-A0F6-244C0A94C10C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D389E-E11E-93D9-0640-315B32F3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B9EB7-CC9F-0A8B-4C69-2D9A6518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39AD6-F896-41DE-B3B1-57C557E39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96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5D241-9C27-7C17-8A4A-526280A2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E692F-8D1C-430F-8DAA-4E673F508A04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68CE7-9603-6A4D-D04F-0E2F8132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4C742-F555-3BFB-E687-70902F34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D8086-5642-45EF-8B92-484992780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31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8FA0A-4705-8FBC-BDC8-149871E8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F006C-ADA5-44D8-B32D-EDF25AA46F95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D95DA-BE83-87F3-09CE-DF5B84BEF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8E4B8-6FE2-913C-F9F2-079CC9A6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F8A8F-458E-4BC5-A2B0-E83790F119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71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5E22FA-38DC-2F54-CBD8-11B6028E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F4B7-FB52-40B2-96E9-9A5F7BCC68A9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00806A-6AE5-0E4C-E3CD-8392CDA4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1C259C-6886-582A-CB81-45840E36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38EB3-CE44-4BD7-A07C-198CFAC5C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0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3A6F1F0-8D4B-8D1F-66EE-45FB4F50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254C-C0D1-4ABC-81C0-BD4E31D071E6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800CD2-951F-E2B8-EA66-64F77071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F435A3-7B9C-E484-3A70-CD19AD79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E7B1-753E-436C-978D-90231C2561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62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6A5942-3915-E78A-6811-67C4A930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22D1-DCB4-4453-831D-9A1371D16301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5A26B8-1A19-0261-DE4F-8926482A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96D3DE5-9CEC-04DB-B511-CA2F8CA3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5E6A0-ACA1-46A3-84A2-36ED91C80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67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C7954-A851-72B0-410E-F18737DE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6B28-8C5E-4692-AE96-5E8A3F618DF4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8ACC8B-9D69-D588-A724-9540678F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D38B9B-C411-8068-CF2C-07755C08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D869C-8956-4A76-B9D1-DEF1FF993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51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2147F8-366A-FD13-349D-1C8FD9F3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3481-2FC7-41F9-B92D-7190AAC5DAF6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235999-0E47-D39D-3740-6563A9DD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82C23F-E038-22F5-64A8-34C0BFC9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95DD6-C8D8-410D-B968-219FBDE90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90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E1C4FC-8EAE-1221-4993-F4B25CA6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9A2B8-C7AE-4756-99D6-8160700CD97E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09B0C8-8083-E82A-2A75-BC54AA07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65AAA2-2AE7-A8DD-9CE6-F9DF05DC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2744-26F6-4E7F-891A-D5305FE95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67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7B5A20C-7CA5-CFC4-92F2-02252DAF6B6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B40E3DE-ECA5-A90A-2CC8-6B17C6EBF0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EE6A0-59ED-3DFA-A08B-E15B4A711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D65CAD-287F-4CA3-931A-D41FCFD99471}" type="datetimeFigureOut">
              <a:rPr lang="en-US"/>
              <a:pPr>
                <a:defRPr/>
              </a:pPr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FEBAE-C6C4-C35A-80CC-1481B98C8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A742-9937-5548-3BE1-ACC7F5BB6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9DE41AD-0E61-4A02-8603-726E44FF67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256AA051-B8A8-8B80-ABF7-D88FFB0077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Volume of a Cylinder</a:t>
            </a: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F101D-98E8-F60D-07A6-49EBF97A3F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74B0BE5-D020-E10A-7357-EF69E0F6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HOME WORK</a:t>
            </a:r>
            <a:endParaRPr lang="en-US" altLang="en-US"/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2943B034-DE1E-F2A6-37D0-93C19E35D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5643563"/>
            <a:ext cx="7286625" cy="461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2400">
                <a:latin typeface="Calibri" panose="020F0502020204030204" pitchFamily="34" charset="0"/>
                <a:cs typeface="Arial" panose="020B0604020202020204" pitchFamily="34" charset="0"/>
              </a:rPr>
              <a:t>Find the Volume of the Solid. To 1 decimal place</a:t>
            </a:r>
            <a:endParaRPr lang="en-US" altLang="en-US" sz="24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3">
            <a:extLst>
              <a:ext uri="{FF2B5EF4-FFF2-40B4-BE49-F238E27FC236}">
                <a16:creationId xmlns:a16="http://schemas.microsoft.com/office/drawing/2014/main" id="{4868A7C5-36FE-C81B-BEF1-C7C794E752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4563" y="2071688"/>
            <a:ext cx="4786312" cy="314325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EA84A9D-184A-5F1B-C2A0-C60AE2BC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Homework/Challenge</a:t>
            </a:r>
            <a:endParaRPr lang="en-US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02C3857-17A8-5A8D-47AC-52A71733C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Challenge Question</a:t>
            </a:r>
            <a:endParaRPr lang="en-US" altLang="en-US"/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C7C05DFE-9CB7-BD16-7043-A07C47F53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3143250"/>
            <a:ext cx="53149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6E03680-765C-E278-D5B4-C35C8CAD552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Volume of a Cylinder</a:t>
            </a:r>
            <a:endParaRPr lang="en-US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7A36DAA-5302-0261-8B8E-D255BDBADA16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How might we find the Volume of a Cylinder?</a:t>
            </a:r>
          </a:p>
          <a:p>
            <a:pPr eaLnBrk="1" hangingPunct="1"/>
            <a:r>
              <a:rPr lang="en-AU" altLang="en-US"/>
              <a:t>V = Ah</a:t>
            </a:r>
          </a:p>
          <a:p>
            <a:pPr lvl="1" eaLnBrk="1" hangingPunct="1"/>
            <a:r>
              <a:rPr lang="en-US" altLang="en-US"/>
              <a:t>= 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954B90-A43E-B3D4-466B-4D68F367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Conversion of units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6E1DB7A-0305-66AA-7243-8B20E2A47C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/>
              <a:t>1cm – 10mm</a:t>
            </a:r>
          </a:p>
          <a:p>
            <a:r>
              <a:rPr lang="en-AU" altLang="en-US"/>
              <a:t>1m – 100cm</a:t>
            </a:r>
          </a:p>
          <a:p>
            <a:r>
              <a:rPr lang="en-AU" altLang="en-US"/>
              <a:t>1km – 1000m</a:t>
            </a:r>
          </a:p>
          <a:p>
            <a:endParaRPr lang="en-AU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5F1809C-BFFA-C4CA-1716-AFF8498B5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AU" altLang="en-US"/>
              <a:t>Conversions of Units</a:t>
            </a:r>
            <a:endParaRPr lang="en-US" altLang="en-US"/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CE55F6EA-1AD9-9BF2-3C51-3384DB39069D}"/>
              </a:ext>
            </a:extLst>
          </p:cNvPr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4581525"/>
            <a:ext cx="4046537" cy="2054225"/>
          </a:xfrm>
          <a:noFill/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0F4BD1D2-CB6A-8727-AEFD-E0B5211D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341438"/>
            <a:ext cx="619283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2000" b="1"/>
              <a:t>1 cm2 	= 10 mm x</a:t>
            </a:r>
            <a:r>
              <a:rPr lang="en-AU" altLang="en-US" sz="2000"/>
              <a:t> </a:t>
            </a:r>
            <a:r>
              <a:rPr lang="en-AU" altLang="en-US" sz="2000" b="1"/>
              <a:t>10 mm 	=100 mm2</a:t>
            </a:r>
            <a:r>
              <a:rPr lang="en-AU" altLang="en-US" sz="2000"/>
              <a:t> </a:t>
            </a:r>
            <a:endParaRPr lang="en-AU" altLang="en-US" sz="2000" b="1"/>
          </a:p>
          <a:p>
            <a:pPr eaLnBrk="1" hangingPunct="1"/>
            <a:endParaRPr lang="en-AU" altLang="en-US" sz="2000" b="1"/>
          </a:p>
          <a:p>
            <a:pPr eaLnBrk="1" hangingPunct="1"/>
            <a:endParaRPr lang="en-AU" altLang="en-US" sz="2000" b="1"/>
          </a:p>
          <a:p>
            <a:pPr eaLnBrk="1" hangingPunct="1"/>
            <a:r>
              <a:rPr lang="en-AU" altLang="en-US" sz="2000" b="1"/>
              <a:t>1 m2 	= 100 cm x</a:t>
            </a:r>
            <a:r>
              <a:rPr lang="en-AU" altLang="en-US" sz="2000"/>
              <a:t> </a:t>
            </a:r>
            <a:r>
              <a:rPr lang="en-AU" altLang="en-US" sz="2000" b="1"/>
              <a:t>100 cm 	= 10 000 cm2</a:t>
            </a:r>
            <a:r>
              <a:rPr lang="en-AU" altLang="en-US" sz="2000"/>
              <a:t> </a:t>
            </a:r>
          </a:p>
          <a:p>
            <a:pPr eaLnBrk="1" hangingPunct="1"/>
            <a:endParaRPr lang="en-AU" altLang="en-US" sz="2000" b="1"/>
          </a:p>
          <a:p>
            <a:pPr eaLnBrk="1" hangingPunct="1"/>
            <a:endParaRPr lang="en-AU" altLang="en-US" sz="2000" b="1"/>
          </a:p>
          <a:p>
            <a:pPr eaLnBrk="1" hangingPunct="1"/>
            <a:r>
              <a:rPr lang="en-AU" altLang="en-US" sz="2000" b="1"/>
              <a:t>1 m2 	= 1000 mm</a:t>
            </a:r>
            <a:r>
              <a:rPr lang="en-AU" altLang="en-US" sz="2000"/>
              <a:t> x </a:t>
            </a:r>
            <a:r>
              <a:rPr lang="en-AU" altLang="en-US" sz="2000" b="1"/>
              <a:t>1000 mm 	= 1 000 000 mm2</a:t>
            </a:r>
          </a:p>
          <a:p>
            <a:pPr eaLnBrk="1" hangingPunct="1"/>
            <a:endParaRPr lang="en-AU" altLang="en-US" sz="2000" b="1"/>
          </a:p>
          <a:p>
            <a:pPr eaLnBrk="1" hangingPunct="1"/>
            <a:endParaRPr lang="en-AU" altLang="en-US" sz="2000" b="1"/>
          </a:p>
          <a:p>
            <a:pPr eaLnBrk="1" hangingPunct="1"/>
            <a:r>
              <a:rPr lang="en-AU" altLang="en-US" sz="2000" b="1"/>
              <a:t>1 ha 	= 100 m x</a:t>
            </a:r>
            <a:r>
              <a:rPr lang="en-AU" altLang="en-US" sz="2000"/>
              <a:t> </a:t>
            </a:r>
            <a:r>
              <a:rPr lang="en-AU" altLang="en-US" sz="2000" b="1"/>
              <a:t>100 m 	= 10 000 m2</a:t>
            </a:r>
          </a:p>
          <a:p>
            <a:pPr eaLnBrk="1" hangingPunct="1"/>
            <a:endParaRPr lang="en-AU" altLang="en-US" sz="2000" b="1"/>
          </a:p>
          <a:p>
            <a:pPr eaLnBrk="1" hangingPunct="1"/>
            <a:endParaRPr lang="en-AU" altLang="en-US" sz="2000" b="1"/>
          </a:p>
          <a:p>
            <a:pPr eaLnBrk="1" hangingPunct="1"/>
            <a:r>
              <a:rPr lang="en-AU" altLang="en-US" sz="2000" b="1"/>
              <a:t>1 km2 	= 100 ha</a:t>
            </a:r>
          </a:p>
          <a:p>
            <a:pPr eaLnBrk="1" hangingPunct="1"/>
            <a:endParaRPr lang="en-AU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7F700DC-F3B8-A5D5-5DCA-987D679BB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AU" altLang="en-US"/>
              <a:t>What about when cubic units?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FED10F19-97E7-DE53-B4F3-B30DB48B5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535488"/>
          </a:xfrm>
        </p:spPr>
        <p:txBody>
          <a:bodyPr/>
          <a:lstStyle/>
          <a:p>
            <a:r>
              <a:rPr lang="en-AU" altLang="en-US"/>
              <a:t>1 cm</a:t>
            </a:r>
            <a:r>
              <a:rPr lang="en-AU" altLang="en-US" baseline="30000"/>
              <a:t>3 </a:t>
            </a:r>
          </a:p>
          <a:p>
            <a:r>
              <a:rPr lang="en-AU" altLang="en-US"/>
              <a:t>= 1cm x 1cm x 1cm</a:t>
            </a:r>
          </a:p>
          <a:p>
            <a:r>
              <a:rPr lang="en-AU" altLang="en-US"/>
              <a:t>= 10 mm × 10 mm × 10 mm</a:t>
            </a:r>
          </a:p>
          <a:p>
            <a:r>
              <a:rPr lang="en-AU" altLang="en-US"/>
              <a:t>= 1000 mm</a:t>
            </a:r>
            <a:r>
              <a:rPr lang="en-AU" altLang="en-US" baseline="30000"/>
              <a:t>3</a:t>
            </a:r>
          </a:p>
          <a:p>
            <a:endParaRPr lang="en-AU" altLang="en-US"/>
          </a:p>
          <a:p>
            <a:r>
              <a:rPr lang="en-AU" altLang="en-US"/>
              <a:t>1 m</a:t>
            </a:r>
            <a:r>
              <a:rPr lang="en-AU" altLang="en-US" baseline="30000"/>
              <a:t>3 </a:t>
            </a:r>
          </a:p>
          <a:p>
            <a:r>
              <a:rPr lang="en-AU" altLang="en-US"/>
              <a:t>= 1m x 1m x 1m</a:t>
            </a:r>
          </a:p>
          <a:p>
            <a:r>
              <a:rPr lang="en-AU" altLang="en-US"/>
              <a:t>= 100 cm × 100 cm × 100 cm</a:t>
            </a:r>
          </a:p>
          <a:p>
            <a:r>
              <a:rPr lang="en-AU" altLang="en-US"/>
              <a:t>= 1 000 000 cm</a:t>
            </a:r>
            <a:r>
              <a:rPr lang="en-AU" altLang="en-US" baseline="30000"/>
              <a:t>3</a:t>
            </a: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832C9F9D-BB53-4C0F-054D-CE95E109B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652963"/>
            <a:ext cx="36512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B0D34F3-B03B-B339-E385-A6C0074F6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AU" altLang="en-US"/>
              <a:t>Capacity</a:t>
            </a:r>
            <a:endParaRPr lang="en-US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A89372D-1A21-F816-3963-71AF2FE72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040313"/>
          </a:xfrm>
        </p:spPr>
        <p:txBody>
          <a:bodyPr/>
          <a:lstStyle/>
          <a:p>
            <a:pPr eaLnBrk="1" hangingPunct="1"/>
            <a:r>
              <a:rPr lang="en-US" altLang="en-US"/>
              <a:t>Volume - The volume of a three-dimensional figure is the amount of space within it. </a:t>
            </a:r>
          </a:p>
          <a:p>
            <a:pPr eaLnBrk="1" hangingPunct="1"/>
            <a:r>
              <a:rPr lang="en-AU" altLang="en-US"/>
              <a:t>Measured in Units Cubed (e.g. cm3)</a:t>
            </a:r>
          </a:p>
          <a:p>
            <a:r>
              <a:rPr lang="en-AU" altLang="en-US"/>
              <a:t>Volume and capacity are related. </a:t>
            </a:r>
          </a:p>
          <a:p>
            <a:r>
              <a:rPr lang="en-AU" altLang="en-US"/>
              <a:t>Capacity is the amount of material (usually liquid) that a container can hold. </a:t>
            </a:r>
          </a:p>
          <a:p>
            <a:r>
              <a:rPr lang="en-AU" altLang="en-US"/>
              <a:t>Capacity is measured in millilitres, litres and kilolitres.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5581568B-4255-F636-AE0B-0F943D05E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868863"/>
            <a:ext cx="36004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C2E9FF4-C790-8093-6899-6FC87461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Examples of Capacity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A1771FA-6B51-1684-3D4A-4285E2FBE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AU" altLang="en-US"/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22CF9B66-B5BD-6E3C-CCAB-7D05E00F1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271713"/>
            <a:ext cx="6913563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0B399D2-7C7E-547B-2B5F-B8886CA3B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4000"/>
              <a:t>How does Volume relate to Capacity?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01A94CC-61D6-980C-C5D3-050B9E723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214438"/>
            <a:ext cx="7615237" cy="5643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 sz="3600" b="1"/>
              <a:t>1000 mL = 1 L</a:t>
            </a:r>
          </a:p>
          <a:p>
            <a:pPr>
              <a:lnSpc>
                <a:spcPct val="90000"/>
              </a:lnSpc>
            </a:pPr>
            <a:endParaRPr lang="en-AU" altLang="en-US" sz="3600" b="1"/>
          </a:p>
          <a:p>
            <a:pPr>
              <a:lnSpc>
                <a:spcPct val="90000"/>
              </a:lnSpc>
            </a:pPr>
            <a:r>
              <a:rPr lang="en-AU" altLang="en-US" sz="3600" b="1"/>
              <a:t>1000 L = 1 kL</a:t>
            </a:r>
          </a:p>
          <a:p>
            <a:pPr>
              <a:lnSpc>
                <a:spcPct val="90000"/>
              </a:lnSpc>
            </a:pPr>
            <a:endParaRPr lang="en-AU" altLang="en-US" sz="3600" b="1"/>
          </a:p>
          <a:p>
            <a:pPr>
              <a:lnSpc>
                <a:spcPct val="90000"/>
              </a:lnSpc>
            </a:pPr>
            <a:r>
              <a:rPr lang="en-AU" altLang="en-US" sz="3600" b="1"/>
              <a:t>1 cm</a:t>
            </a:r>
            <a:r>
              <a:rPr lang="en-AU" altLang="en-US" sz="3600" b="1" baseline="30000"/>
              <a:t>3</a:t>
            </a:r>
            <a:r>
              <a:rPr lang="en-AU" altLang="en-US" sz="3600" b="1"/>
              <a:t> = 1 mL</a:t>
            </a:r>
          </a:p>
          <a:p>
            <a:pPr>
              <a:lnSpc>
                <a:spcPct val="90000"/>
              </a:lnSpc>
            </a:pPr>
            <a:endParaRPr lang="en-AU" altLang="en-US" sz="3600" b="1"/>
          </a:p>
          <a:p>
            <a:pPr>
              <a:lnSpc>
                <a:spcPct val="90000"/>
              </a:lnSpc>
            </a:pPr>
            <a:r>
              <a:rPr lang="en-AU" altLang="en-US" sz="3600" b="1"/>
              <a:t>1,000cm</a:t>
            </a:r>
            <a:r>
              <a:rPr lang="en-AU" altLang="en-US" sz="3600" b="1" baseline="30000"/>
              <a:t>3</a:t>
            </a:r>
            <a:r>
              <a:rPr lang="en-AU" altLang="en-US" sz="3600" b="1"/>
              <a:t> = 1000ml = 1L</a:t>
            </a:r>
          </a:p>
          <a:p>
            <a:pPr>
              <a:lnSpc>
                <a:spcPct val="90000"/>
              </a:lnSpc>
            </a:pPr>
            <a:endParaRPr lang="en-AU" altLang="en-US" sz="3600" b="1"/>
          </a:p>
          <a:p>
            <a:pPr>
              <a:lnSpc>
                <a:spcPct val="90000"/>
              </a:lnSpc>
            </a:pPr>
            <a:r>
              <a:rPr lang="en-AU" altLang="en-US" sz="3600" b="1"/>
              <a:t>1 m</a:t>
            </a:r>
            <a:r>
              <a:rPr lang="en-AU" altLang="en-US" sz="3600" b="1" baseline="30000"/>
              <a:t>3</a:t>
            </a:r>
            <a:r>
              <a:rPr lang="en-AU" altLang="en-US" sz="3600" b="1"/>
              <a:t> = 1000 L = 1 kL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F0C2A71-DBC3-887C-2FD5-62F265EC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Examples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0281BC17-00A6-1B0A-A8B3-06CA1CFE6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Convert 1800 mL to L </a:t>
            </a:r>
          </a:p>
          <a:p>
            <a:pPr eaLnBrk="1" hangingPunct="1"/>
            <a:r>
              <a:rPr lang="en-AU" altLang="en-US"/>
              <a:t>1800ml =  1800/1000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en-AU" altLang="en-US" sz="3200"/>
              <a:t>		= 1.8L</a:t>
            </a:r>
          </a:p>
          <a:p>
            <a:pPr eaLnBrk="1" hangingPunct="1"/>
            <a:endParaRPr lang="en-AU" altLang="en-US"/>
          </a:p>
          <a:p>
            <a:pPr eaLnBrk="1" hangingPunct="1"/>
            <a:r>
              <a:rPr lang="en-AU" altLang="en-US"/>
              <a:t>2.3 m3 to L			1m3 = 1000L (1kL)</a:t>
            </a:r>
          </a:p>
          <a:p>
            <a:pPr eaLnBrk="1" hangingPunct="1"/>
            <a:r>
              <a:rPr lang="en-AU" altLang="en-US"/>
              <a:t>2.3m3 = 2.3kL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en-AU" altLang="en-US" sz="3200"/>
              <a:t>	= 2300L</a:t>
            </a:r>
          </a:p>
        </p:txBody>
      </p:sp>
      <p:pic>
        <p:nvPicPr>
          <p:cNvPr id="20484" name="Picture 5">
            <a:extLst>
              <a:ext uri="{FF2B5EF4-FFF2-40B4-BE49-F238E27FC236}">
                <a16:creationId xmlns:a16="http://schemas.microsoft.com/office/drawing/2014/main" id="{C5465019-A23E-9FAB-3ECF-99B1F396B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205038"/>
            <a:ext cx="2295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2CB58B5-46A0-023B-5B50-FA7B2D0E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AU" altLang="en-US"/>
              <a:t>What is Volume?</a:t>
            </a:r>
            <a:endParaRPr lang="en-US" altLang="en-US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995B04F-CB80-9F3E-09C1-7143F3F24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volume of a three-dimensional figure is the amount of space within it.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eaLnBrk="1" hangingPunct="1"/>
            <a:r>
              <a:rPr lang="en-AU" altLang="en-US"/>
              <a:t>Measured in Units Cubed (e.g. cm3)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2CB0013-F67D-3BAD-B55B-56FA83B85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Capacity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5383598-9F55-B5D7-1A0E-F7E93F1275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altLang="en-US"/>
              <a:t>Find the Capacity of this cube</a:t>
            </a:r>
          </a:p>
          <a:p>
            <a:pPr>
              <a:lnSpc>
                <a:spcPct val="90000"/>
              </a:lnSpc>
            </a:pPr>
            <a:r>
              <a:rPr lang="en-AU" altLang="en-US"/>
              <a:t>Length = 5.53cm</a:t>
            </a:r>
          </a:p>
          <a:p>
            <a:pPr>
              <a:lnSpc>
                <a:spcPct val="90000"/>
              </a:lnSpc>
            </a:pPr>
            <a:endParaRPr lang="en-AU" altLang="en-US"/>
          </a:p>
          <a:p>
            <a:pPr>
              <a:lnSpc>
                <a:spcPct val="90000"/>
              </a:lnSpc>
            </a:pPr>
            <a:r>
              <a:rPr lang="en-AU" altLang="en-US"/>
              <a:t>V = Ah</a:t>
            </a:r>
          </a:p>
          <a:p>
            <a:pPr>
              <a:lnSpc>
                <a:spcPct val="90000"/>
              </a:lnSpc>
            </a:pPr>
            <a:r>
              <a:rPr lang="en-AU" altLang="en-US"/>
              <a:t>= (5.53 x 5.53) x 5.53</a:t>
            </a:r>
          </a:p>
          <a:p>
            <a:pPr>
              <a:lnSpc>
                <a:spcPct val="90000"/>
              </a:lnSpc>
            </a:pPr>
            <a:r>
              <a:rPr lang="en-AU" altLang="en-US"/>
              <a:t>= 169.11cm3 				(1cm3 = 1ml)</a:t>
            </a:r>
          </a:p>
          <a:p>
            <a:pPr>
              <a:lnSpc>
                <a:spcPct val="90000"/>
              </a:lnSpc>
            </a:pPr>
            <a:endParaRPr lang="en-AU" altLang="en-US"/>
          </a:p>
          <a:p>
            <a:pPr>
              <a:lnSpc>
                <a:spcPct val="90000"/>
              </a:lnSpc>
            </a:pPr>
            <a:r>
              <a:rPr lang="en-AU" altLang="en-US"/>
              <a:t>Capacity = 169.11ml</a:t>
            </a: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3586524E-4D10-5722-8CA8-80DEEA7E2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49275"/>
            <a:ext cx="18875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6">
            <a:extLst>
              <a:ext uri="{FF2B5EF4-FFF2-40B4-BE49-F238E27FC236}">
                <a16:creationId xmlns:a16="http://schemas.microsoft.com/office/drawing/2014/main" id="{2855D483-BBCF-15AB-E2C0-E08296AD5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18256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/>
              <a:t>Length = 5.53cm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68D4EF0-BD00-CE4B-144D-CA0729FF3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AU" altLang="en-US"/>
              <a:t>Example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AE0BFFE-64FE-B22A-7EB1-FE40B27BA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1773238"/>
            <a:ext cx="8229600" cy="4895850"/>
          </a:xfrm>
        </p:spPr>
        <p:txBody>
          <a:bodyPr/>
          <a:lstStyle/>
          <a:p>
            <a:r>
              <a:rPr lang="en-AU" altLang="en-US"/>
              <a:t>Find the capacity of this rectangular prism.</a:t>
            </a:r>
          </a:p>
          <a:p>
            <a:r>
              <a:rPr lang="en-AU" altLang="en-US" b="1"/>
              <a:t>Solution</a:t>
            </a:r>
          </a:p>
          <a:p>
            <a:r>
              <a:rPr lang="en-AU" altLang="en-US"/>
              <a:t>Volume = </a:t>
            </a:r>
            <a:r>
              <a:rPr lang="en-AU" altLang="en-US" i="1"/>
              <a:t>Ah 					</a:t>
            </a:r>
          </a:p>
          <a:p>
            <a:r>
              <a:rPr lang="en-AU" altLang="en-US"/>
              <a:t>= (26 x 12) x5</a:t>
            </a:r>
          </a:p>
          <a:p>
            <a:r>
              <a:rPr lang="en-AU" altLang="en-US"/>
              <a:t>= 312 × 5				</a:t>
            </a:r>
          </a:p>
          <a:p>
            <a:r>
              <a:rPr lang="en-AU" altLang="en-US"/>
              <a:t>= 1560 cm3				(1cm3 = 1mL)</a:t>
            </a:r>
          </a:p>
          <a:p>
            <a:endParaRPr lang="en-AU" altLang="en-US"/>
          </a:p>
          <a:p>
            <a:r>
              <a:rPr lang="en-AU" altLang="en-US"/>
              <a:t>Capacity = 1560 mL or 1.56 L  	(1000mL = 1L) 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20DCC38E-378A-6C2C-304D-8DE3D441C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0"/>
            <a:ext cx="336232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7AD131A-029B-5368-C89A-2FC3B4ECA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en-AU" altLang="en-US"/>
              <a:t>Ex 11.08 – Q 7.</a:t>
            </a:r>
          </a:p>
        </p:txBody>
      </p:sp>
      <p:pic>
        <p:nvPicPr>
          <p:cNvPr id="23555" name="Picture 4">
            <a:extLst>
              <a:ext uri="{FF2B5EF4-FFF2-40B4-BE49-F238E27FC236}">
                <a16:creationId xmlns:a16="http://schemas.microsoft.com/office/drawing/2014/main" id="{4B51060E-06E5-C7D2-81C5-C9C44BC3DFB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341438"/>
            <a:ext cx="7993063" cy="5183187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4D3A76A0-AAD7-3077-1164-33CA3A5A7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en-AU" altLang="en-US"/>
              <a:t>What size rainwater tank would be needed to hold the run-off when 40 mm of rain falls on a roof 12 m long and 3.6 m wide? (Answer in litres.)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2">
            <a:extLst>
              <a:ext uri="{FF2B5EF4-FFF2-40B4-BE49-F238E27FC236}">
                <a16:creationId xmlns:a16="http://schemas.microsoft.com/office/drawing/2014/main" id="{6A7AAE61-B8B2-147B-D3BF-B0649EF65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93C0FDC-B92F-747B-E78D-A7B3F738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Volume of a Prism</a:t>
            </a:r>
            <a:endParaRPr lang="en-US" altLang="en-US"/>
          </a:p>
        </p:txBody>
      </p:sp>
      <p:sp>
        <p:nvSpPr>
          <p:cNvPr id="4099" name="Content Placeholder 4">
            <a:extLst>
              <a:ext uri="{FF2B5EF4-FFF2-40B4-BE49-F238E27FC236}">
                <a16:creationId xmlns:a16="http://schemas.microsoft.com/office/drawing/2014/main" id="{70D49D29-3E74-BC78-BB6C-D9E91933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AU" altLang="en-US" sz="3400"/>
              <a:t>Volume of a Prism is calculated by</a:t>
            </a:r>
          </a:p>
          <a:p>
            <a:pPr eaLnBrk="1" hangingPunct="1"/>
            <a:endParaRPr lang="en-AU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AU" altLang="en-US"/>
              <a:t>Volume = Area of cross section x perpendicular height</a:t>
            </a:r>
          </a:p>
          <a:p>
            <a:pPr eaLnBrk="1" hangingPunct="1"/>
            <a:endParaRPr lang="en-AU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AU" altLang="en-US"/>
              <a:t>	V = Ah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AU" altLang="en-US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AU" altLang="en-US"/>
              <a:t>	V = (4 x 4) x 4 = 64 m3</a:t>
            </a:r>
            <a:endParaRPr lang="en-US" altLang="en-US"/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FB11539F-9CCE-8CBB-C984-18A0D5B30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714750"/>
            <a:ext cx="282892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23AE40F-DDA7-61D8-A7C3-7A15B89AB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What is this?</a:t>
            </a:r>
            <a:endParaRPr lang="en-US" altLang="en-US"/>
          </a:p>
        </p:txBody>
      </p:sp>
      <p:sp>
        <p:nvSpPr>
          <p:cNvPr id="5123" name="Content Placeholder 4">
            <a:extLst>
              <a:ext uri="{FF2B5EF4-FFF2-40B4-BE49-F238E27FC236}">
                <a16:creationId xmlns:a16="http://schemas.microsoft.com/office/drawing/2014/main" id="{99EB9BAE-2AD9-0917-E34A-6F90556C1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It has 2 equal shapes at the base, but it is not a prism as it has rounded sides</a:t>
            </a:r>
          </a:p>
          <a:p>
            <a:pPr eaLnBrk="1" hangingPunct="1"/>
            <a:endParaRPr lang="en-AU" altLang="en-US"/>
          </a:p>
          <a:p>
            <a:pPr eaLnBrk="1" hangingPunct="1"/>
            <a:r>
              <a:rPr lang="en-AU" altLang="en-US" sz="4400"/>
              <a:t>It is a Cylinder</a:t>
            </a:r>
            <a:endParaRPr lang="en-US" altLang="en-US" sz="4400"/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022E2446-94C4-93BA-3930-FFE77AF89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3357563"/>
            <a:ext cx="25527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4EC9087-7B27-0916-57AF-5A4BDE80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Volume of a Cylinder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ACC0E5C-0B9B-608E-7A92-B5780C6A2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How might we find the Volume of a Cylinder?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D500A28-B1A8-E270-948C-04EA9116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Example</a:t>
            </a:r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7AB582B-25F4-916C-05CF-ADEE64AE9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V = Ah</a:t>
            </a:r>
            <a:endParaRPr lang="en-US" altLang="en-US"/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id="{A547418B-75C6-BF1C-A022-FF2F2F5AC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071813"/>
            <a:ext cx="3328988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7750A40-3750-746C-D842-7C5D2557F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Pieces Missing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49874DD-A9AA-25B7-0B56-533D1C7AE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en-AU" altLang="en-US"/>
              <a:t>Find the volume of concrete used to make this pipe</a:t>
            </a:r>
          </a:p>
          <a:p>
            <a:pPr eaLnBrk="1" hangingPunct="1"/>
            <a:r>
              <a:rPr lang="en-AU" altLang="en-US"/>
              <a:t>Volume of Concrete = Volume of Big Cylinder – Volume of Small Cylinder (hole)</a:t>
            </a:r>
          </a:p>
          <a:p>
            <a:pPr eaLnBrk="1" hangingPunct="1"/>
            <a:endParaRPr lang="en-AU" altLang="en-US"/>
          </a:p>
          <a:p>
            <a:pPr eaLnBrk="1" hangingPunct="1"/>
            <a:endParaRPr lang="en-AU" alt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BC31CD2E-336F-6AB5-87E5-BB7369629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500438"/>
            <a:ext cx="32543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DB9A5D0-2AA4-BCD6-703A-A4F53FB9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AU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80FEDAD-FD77-C6B1-800E-246FD773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What shape is present here?</a:t>
            </a:r>
            <a:endParaRPr lang="en-US" altLang="en-US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BBAC6B5C-1E0C-EAA5-1499-129FED7E4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3714750"/>
            <a:ext cx="4443412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4">
            <a:extLst>
              <a:ext uri="{FF2B5EF4-FFF2-40B4-BE49-F238E27FC236}">
                <a16:creationId xmlns:a16="http://schemas.microsoft.com/office/drawing/2014/main" id="{8FD9226D-2E16-CC18-DFC3-100EC4C6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3714750"/>
            <a:ext cx="642937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AU" altLang="en-US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AU" altLang="en-US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US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CB1B-CCD0-EDDC-614E-0FD09E795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E2D632F-6F6B-E1D1-07C9-6746453BA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AU" altLang="en-US"/>
              <a:t>What 3D shapes can you see?</a:t>
            </a:r>
            <a:endParaRPr lang="en-US" altLang="en-US"/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76936D94-42C1-7B34-B799-A6998DB4B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429000"/>
            <a:ext cx="37671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631</Words>
  <Application>Microsoft Office PowerPoint</Application>
  <PresentationFormat>On-screen Show (4:3)</PresentationFormat>
  <Paragraphs>116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Georgia</vt:lpstr>
      <vt:lpstr>Office Theme</vt:lpstr>
      <vt:lpstr>Volume of a Cylinder</vt:lpstr>
      <vt:lpstr>What is Volume?</vt:lpstr>
      <vt:lpstr>Volume of a Prism</vt:lpstr>
      <vt:lpstr>What is this?</vt:lpstr>
      <vt:lpstr>Volume of a Cylinder</vt:lpstr>
      <vt:lpstr>Example</vt:lpstr>
      <vt:lpstr>Pieces Missing</vt:lpstr>
      <vt:lpstr>PowerPoint Presentation</vt:lpstr>
      <vt:lpstr>PowerPoint Presentation</vt:lpstr>
      <vt:lpstr>HOME WORK</vt:lpstr>
      <vt:lpstr>Homework/Challenge</vt:lpstr>
      <vt:lpstr>Volume of a Cylinder</vt:lpstr>
      <vt:lpstr>Conversion of units</vt:lpstr>
      <vt:lpstr>Conversions of Units</vt:lpstr>
      <vt:lpstr>What about when cubic units?</vt:lpstr>
      <vt:lpstr>Capacity</vt:lpstr>
      <vt:lpstr>Examples of Capacity</vt:lpstr>
      <vt:lpstr>How does Volume relate to Capacity?</vt:lpstr>
      <vt:lpstr>Examples</vt:lpstr>
      <vt:lpstr>Capacity</vt:lpstr>
      <vt:lpstr>Example</vt:lpstr>
      <vt:lpstr>Ex 11.08 – Q 7.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Nayan GRIFFITHS</cp:lastModifiedBy>
  <cp:revision>51</cp:revision>
  <dcterms:created xsi:type="dcterms:W3CDTF">2009-11-12T07:35:10Z</dcterms:created>
  <dcterms:modified xsi:type="dcterms:W3CDTF">2023-03-12T17:55:36Z</dcterms:modified>
</cp:coreProperties>
</file>